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462" r:id="rId36"/>
    <p:sldId id="320" r:id="rId37"/>
    <p:sldId id="477" r:id="rId38"/>
    <p:sldId id="463" r:id="rId39"/>
    <p:sldId id="464" r:id="rId40"/>
    <p:sldId id="465" r:id="rId41"/>
    <p:sldId id="466" r:id="rId42"/>
    <p:sldId id="468" r:id="rId43"/>
    <p:sldId id="469" r:id="rId44"/>
    <p:sldId id="470" r:id="rId45"/>
    <p:sldId id="471" r:id="rId46"/>
    <p:sldId id="472" r:id="rId47"/>
    <p:sldId id="473" r:id="rId48"/>
    <p:sldId id="474" r:id="rId49"/>
    <p:sldId id="476" r:id="rId50"/>
    <p:sldId id="432" r:id="rId51"/>
    <p:sldId id="433" r:id="rId52"/>
    <p:sldId id="434" r:id="rId53"/>
    <p:sldId id="435" r:id="rId54"/>
    <p:sldId id="436" r:id="rId55"/>
    <p:sldId id="437" r:id="rId56"/>
    <p:sldId id="438" r:id="rId57"/>
    <p:sldId id="439" r:id="rId58"/>
    <p:sldId id="440" r:id="rId59"/>
    <p:sldId id="442" r:id="rId60"/>
    <p:sldId id="443" r:id="rId61"/>
    <p:sldId id="444" r:id="rId62"/>
    <p:sldId id="445" r:id="rId63"/>
    <p:sldId id="446" r:id="rId64"/>
    <p:sldId id="447" r:id="rId65"/>
    <p:sldId id="448" r:id="rId66"/>
    <p:sldId id="449" r:id="rId67"/>
    <p:sldId id="450" r:id="rId68"/>
    <p:sldId id="451" r:id="rId69"/>
    <p:sldId id="452" r:id="rId70"/>
    <p:sldId id="453" r:id="rId71"/>
    <p:sldId id="454" r:id="rId72"/>
    <p:sldId id="384" r:id="rId73"/>
    <p:sldId id="321" r:id="rId74"/>
    <p:sldId id="322" r:id="rId7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6">
          <p15:clr>
            <a:srgbClr val="A4A3A4"/>
          </p15:clr>
        </p15:guide>
        <p15:guide id="2" pos="29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1" autoAdjust="0"/>
    <p:restoredTop sz="84283" autoAdjust="0"/>
  </p:normalViewPr>
  <p:slideViewPr>
    <p:cSldViewPr>
      <p:cViewPr varScale="1">
        <p:scale>
          <a:sx n="82" d="100"/>
          <a:sy n="82" d="100"/>
        </p:scale>
        <p:origin x="2048" y="184"/>
      </p:cViewPr>
      <p:guideLst>
        <p:guide orient="horz" pos="2206"/>
        <p:guide pos="29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element that is positioned absolutely is taken out of the flow and thus takes up no space when placing other elements.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absolutely positioned element is positioned relative to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nearest positioned ancestor (non-static)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positioned ancestor doesn't exist, the initial container (body)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The elements must be positioned (any </a:t>
            </a:r>
            <a:r>
              <a:rPr lang="en-US"/>
              <a:t>position other than static)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54085C-B561-4960-B5B4-20CBC309F4C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C0D2CA4-89A2-4486-B629-605BB0B5B93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B545A65-F5B1-47D9-B7E9-8AD506572E3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F2F2CA7-6B8B-4B7B-9EEE-7A1F44773CE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D92628C-4074-4E78-8851-2C3DA29B5CA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B598060-2C5E-4217-945E-0200B462435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D67C5F0-568E-4688-A309-B4B19236E48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475F773-2ADA-4E27-ABF6-13DCB4A1837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BC967310-4E1C-4D77-9D0D-E9D53D6814D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50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9360062-7FF5-4B68-AF36-9E0FAF084C1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75B3FA0-82C1-46BA-AFBE-A1E879786266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7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FA32F99-31CA-4244-BB11-D9D8BEBDCC0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7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3DA2FE7-6F98-46B3-9C93-EF5DC45CB26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60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28ED5AF-EF40-48AC-811E-8A021E56542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BA3D440-59D6-47EF-A0A5-94A967D2822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37A7800-D5F9-4AF1-9AAB-586937CE5728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2765F21-E472-4FC2-95D4-6F7CB91094C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C6D194E-8E9E-473A-8231-4042DEC9BB6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9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B1BCA22-B058-4353-B799-8945951D761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9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9AD45F9-C15C-4D8F-99E8-D206A3DABFB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70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9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2D15D5E-127D-454D-A136-E1CE1F7EE8A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71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3191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3/7/18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fJn0jqBr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positioning-content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tgersCodingBootcamp/RUTSOM201802FSF5-FT-Class-Repository-F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WXgnQaWSW0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eg"/><Relationship Id="rId4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eg"/><Relationship Id="rId4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eg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i="1" dirty="0"/>
              <a:t>Heroes of CSS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What is “CSS?”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Definitions </a:t>
            </a:r>
            <a:r>
              <a:rPr lang="en-US" sz="1000" dirty="0"/>
              <a:t>(*yawn* unimportant)</a:t>
            </a:r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HTML: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Hypertext Markup Language – (Content)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CSS: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Cascading Style Sheets – (Appearance)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HTML/CSS are the “languages of the web.”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dirty="0">
                <a:latin typeface="Arial" panose="02080604020202020204" charset="0"/>
                <a:cs typeface="Arial" panose="02080604020202020204" charset="0"/>
              </a:rPr>
              <a:t>(JavaScript is the third – handling logic, animation, etc.)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Analogy</a:t>
            </a:r>
          </a:p>
        </p:txBody>
      </p:sp>
      <p:sp>
        <p:nvSpPr>
          <p:cNvPr id="6" name="Content Placeholder 2"/>
          <p:cNvSpPr txBox="1"/>
          <p:nvPr/>
        </p:nvSpPr>
        <p:spPr>
          <a:xfrm>
            <a:off x="457200" y="990600"/>
            <a:ext cx="4100945" cy="4525963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Basic HTML Page -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838200"/>
            <a:ext cx="7324725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Enter CSS - Result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457200" y="1752600"/>
            <a:ext cx="8382000" cy="379712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How do we style HTML…</a:t>
            </a:r>
          </a:p>
          <a:p>
            <a:endParaRPr lang="en-US" sz="6000" b="1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 </a:t>
            </a:r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Elements?</a:t>
            </a:r>
          </a:p>
          <a:p>
            <a:endParaRPr lang="en-US" sz="60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Classes?</a:t>
            </a:r>
          </a:p>
          <a:p>
            <a:endParaRPr lang="en-US" sz="60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IDs?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Syntax</a:t>
            </a:r>
          </a:p>
        </p:txBody>
      </p:sp>
      <p:sp>
        <p:nvSpPr>
          <p:cNvPr id="3" name="Content Placeholder 2"/>
          <p:cNvSpPr txBox="1"/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CSS works by hooking onto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selectors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added into HTML using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classes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and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identifiers.</a:t>
            </a:r>
          </a:p>
          <a:p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Classes use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.</a:t>
            </a:r>
            <a:r>
              <a:rPr lang="en-US" sz="2000" b="1" dirty="0" err="1">
                <a:latin typeface="Arial" panose="02080604020202020204" charset="0"/>
                <a:cs typeface="Arial" panose="02080604020202020204" charset="0"/>
              </a:rPr>
              <a:t>classname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, 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IDs use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#id</a:t>
            </a:r>
            <a:r>
              <a:rPr lang="en-US" sz="2000" b="1" dirty="0" err="1">
                <a:latin typeface="Arial" panose="02080604020202020204" charset="0"/>
                <a:cs typeface="Arial" panose="02080604020202020204" charset="0"/>
              </a:rPr>
              <a:t>name</a:t>
            </a:r>
            <a:r>
              <a:rPr sz="2000" b="0">
                <a:latin typeface="Arial" panose="02080604020202020204" charset="0"/>
              </a:rPr>
              <a:t>,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and elements use just their name.</a:t>
            </a: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Once hooked, we apply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styles 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to those HTML elements using CSS.</a:t>
            </a:r>
          </a:p>
          <a:p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4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282" y="3365075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Lingering Questions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Questions so far?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Positioning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Static (Default)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9400" y="914400"/>
            <a:ext cx="61722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80604020202020204" charset="0"/>
              <a:buChar char="•"/>
            </a:pPr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Four boxes placed statically (default) 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Admin Work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Relative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914400"/>
            <a:ext cx="5791200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80604020202020204" charset="0"/>
              <a:buChar char="•"/>
            </a:pPr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Switching the boxes to relative will nudge the boxes in relation to their “original” location.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155295"/>
            <a:ext cx="2773777" cy="416066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Absolute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791200"/>
            <a:ext cx="78486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Positioned relative to nearest positioned ancestor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980440"/>
            <a:ext cx="2231148" cy="4462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980439"/>
            <a:ext cx="6139077" cy="4462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791200"/>
            <a:ext cx="86868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Position with exact coordinates to the browser window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Fixed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572444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1" y="914400"/>
            <a:ext cx="2362200" cy="458585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Layering with Z-Index</a:t>
            </a:r>
          </a:p>
        </p:txBody>
      </p:sp>
      <p:pic>
        <p:nvPicPr>
          <p:cNvPr id="4" name="Picture 2" descr="https://cdn.css-tricks.com/wp-content/uploads/2011/09/basicz-inde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3583" y="5331446"/>
            <a:ext cx="8686800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80604020202020204" charset="0"/>
              <a:buChar char="•"/>
            </a:pPr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Z-Index allows you to layer elements on top of each other when they’re positioned.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Hiding Things 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“Display: none” allows us to hide elements from view.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will become useful in later sections, when we’ll be hiding and revealing specific HTML elements of our choice.  </a:t>
            </a: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798419"/>
            <a:ext cx="2164080" cy="33939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Instructor: Demo 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(5-CSS_PositionedLayout) 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Video Walkthrough!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80604020202020204" charset="0"/>
                <a:cs typeface="Arial" panose="02080604020202020204" charset="0"/>
              </a:rPr>
              <a:t>Video Link: </a:t>
            </a:r>
            <a:r>
              <a:rPr lang="en-US" sz="1400" dirty="0">
                <a:latin typeface="Arial" panose="02080604020202020204" charset="0"/>
                <a:cs typeface="Arial" panose="02080604020202020204" charset="0"/>
                <a:hlinkClick r:id="rId3"/>
              </a:rPr>
              <a:t>https://youtu.be/sHfJn0jqBro</a:t>
            </a:r>
            <a:endParaRPr lang="en-US" sz="14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82" y="716623"/>
            <a:ext cx="8429040" cy="502919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Great Resource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409304" y="5348962"/>
            <a:ext cx="8610599" cy="106137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Another great read for front-end developers:</a:t>
            </a:r>
            <a:br>
              <a:rPr lang="en-US" sz="20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000" dirty="0">
                <a:latin typeface="Arial" panose="02080604020202020204" charset="0"/>
                <a:cs typeface="Arial" panose="02080604020202020204" charset="0"/>
                <a:hlinkClick r:id="rId3"/>
              </a:rPr>
              <a:t>http://learn.shayhowe.com/html-css/positioning-content/</a:t>
            </a:r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25" y="820274"/>
            <a:ext cx="8536576" cy="35512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7776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Assignment</a:t>
            </a:r>
          </a:p>
          <a:p>
            <a:endParaRPr lang="en-US" sz="2400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In this activity, you’ll flex your newfound positioning skills by creating another conceptual layout. Eyeball the design to your best ability.</a:t>
            </a:r>
          </a:p>
          <a:p>
            <a:endParaRPr lang="en-US" sz="2400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Check your Slack for additional instructions.</a:t>
            </a:r>
          </a:p>
          <a:p>
            <a:endParaRPr lang="en-US" sz="2400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124825"/>
            <a:ext cx="67056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6-CSS_Positioned_Activity </a:t>
            </a:r>
            <a:r>
              <a:rPr lang="en-US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|  Suggested Time: </a:t>
            </a:r>
            <a:r>
              <a:rPr lang="en-US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30 min</a:t>
            </a:r>
            <a:endParaRPr lang="en-US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47991"/>
            <a:ext cx="6762750" cy="550438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Also, at this point everyone should have access to the class repository in GitHub.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  <a:hlinkClick r:id="rId3"/>
              </a:rPr>
              <a:t>https://github.com/RutgersCodingBootcamp/RUTSOM201802FSF5-FT-Class-Repository-FT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Homework Assignment #1 is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Due: </a:t>
            </a:r>
          </a:p>
          <a:p>
            <a:pPr marL="0" indent="0">
              <a:buNone/>
            </a:pPr>
            <a:br>
              <a:rPr lang="en-US" sz="22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	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Thursday March 8</a:t>
            </a:r>
            <a:r>
              <a:rPr lang="en-US" sz="2200" b="1" u="sng" baseline="30000" dirty="0">
                <a:latin typeface="Arial" panose="02080604020202020204" charset="0"/>
                <a:cs typeface="Arial" panose="02080604020202020204" charset="0"/>
              </a:rPr>
              <a:t>th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, 2018 @ 8PM</a:t>
            </a:r>
            <a:endParaRPr lang="en-US" sz="2200" u="sng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4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Video Walkthrough!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80604020202020204" charset="0"/>
                <a:cs typeface="Arial" panose="02080604020202020204" charset="0"/>
              </a:rPr>
              <a:t>Video Link: </a:t>
            </a:r>
            <a:r>
              <a:rPr lang="en-US" sz="1400" u="sng" dirty="0">
                <a:hlinkClick r:id="rId3"/>
              </a:rPr>
              <a:t>https://youtu.be/yWXgnQaWSW0</a:t>
            </a:r>
            <a:endParaRPr lang="en-US" sz="1400" u="sng" dirty="0"/>
          </a:p>
          <a:p>
            <a:endParaRPr lang="en-US" sz="1400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13460"/>
          <a:stretch>
            <a:fillRect/>
          </a:stretch>
        </p:blipFill>
        <p:spPr>
          <a:xfrm>
            <a:off x="734742" y="712806"/>
            <a:ext cx="7799658" cy="514569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Advice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4419600" y="2468658"/>
            <a:ext cx="4648200" cy="2073086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u="sng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Re-do this at home. </a:t>
            </a:r>
            <a:br>
              <a:rPr lang="en-US" sz="28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</a:br>
            <a:r>
              <a:rPr lang="en-US" sz="24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We designed this exercise </a:t>
            </a:r>
          </a:p>
          <a:p>
            <a:r>
              <a:rPr lang="en-US" sz="24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to firm up your HTML/CSS skills.</a:t>
            </a:r>
          </a:p>
          <a:p>
            <a:endParaRPr lang="en-US" sz="28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endParaRPr lang="en-US" sz="28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800" b="1" i="1" u="sng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REMEMBER: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best way to learn 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web development 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is to PRACTICE!</a:t>
            </a:r>
          </a:p>
        </p:txBody>
      </p:sp>
      <p:pic>
        <p:nvPicPr>
          <p:cNvPr id="1026" name="Picture 2" descr="https://sybariticsinger.files.wordpress.com/2011/09/practice.jpg?w=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914401"/>
            <a:ext cx="4074933" cy="51816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Chrome Inspector</a:t>
            </a: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Chrome Inspector is Your Friend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797235"/>
            <a:ext cx="9139238" cy="4491038"/>
          </a:xfrm>
          <a:prstGeom prst="rect">
            <a:avLst/>
          </a:prstGeom>
        </p:spPr>
      </p:pic>
      <p:sp>
        <p:nvSpPr>
          <p:cNvPr id="6" name="Shape 70"/>
          <p:cNvSpPr txBox="1"/>
          <p:nvPr/>
        </p:nvSpPr>
        <p:spPr>
          <a:xfrm>
            <a:off x="116682" y="54102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To access chrome inspector, right click on a page. Then hit “Inspect.”</a:t>
            </a: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It will allow you to inspect the HTML, CSS and more!</a:t>
            </a: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Chrome Inspector is Your Friend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/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You can even edit the HTML/CSS of a webpage and instantly view your changes in the browser! </a:t>
            </a:r>
          </a:p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This works on any website, whether yours or not.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x-none" altLang="en-US" dirty="0"/>
              <a:t>Coming Soon</a:t>
            </a:r>
            <a:r>
              <a:rPr lang="en-US" dirty="0"/>
              <a:t>! 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We’ll be coming back to this </a:t>
            </a:r>
          </a:p>
          <a:p>
            <a:r>
              <a:rPr lang="x-none" alt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after the break</a:t>
            </a:r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.</a:t>
            </a:r>
            <a:endParaRPr lang="en-US" sz="40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x-none" dirty="0"/>
              <a:t>LUNCH (30 mins)</a:t>
            </a:r>
            <a:endParaRPr lang="x-none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Chrome Inspector </a:t>
            </a:r>
            <a:r>
              <a:rPr lang="x-none" altLang="en-US" dirty="0"/>
              <a:t>Part Duex </a:t>
            </a: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You can edit any page’s HTML </a:t>
            </a:r>
            <a:r>
              <a:rPr lang="en-US" sz="2000" b="1" dirty="0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CSS with Chrome Developer Tools.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Plus, you’ll see your results instantly. </a:t>
            </a:r>
            <a:endParaRPr dirty="0"/>
          </a:p>
        </p:txBody>
      </p:sp>
      <p:sp>
        <p:nvSpPr>
          <p:cNvPr id="247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Modifying Sites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4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8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(Chrome Developer Tools)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Really, work hard on this assignment!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assignment introduces you to fundamental concepts that we’ll be building the entire course-long.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Review In Class Material,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especially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Exercises!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Work with your peers!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It’s much better than screaming at your computer alone.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Ask Questions on Slack!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Your peers, TAs, and Instructors are all here to help when they can. </a:t>
            </a: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2"/>
          <p:cNvSpPr/>
          <p:nvPr/>
        </p:nvSpPr>
        <p:spPr>
          <a:xfrm>
            <a:off x="304920" y="914400"/>
            <a:ext cx="8686440" cy="55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For the next 15 minutes, take a website you commonly use (Amazon, Google, Huff Po, etc.) and heavily modify it using the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Send a screenshot to the class’s slack profile when you’re done.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2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3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15 min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2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For the next 10 minutes, edit any site that you’ve been working on in-class or for homework with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10 min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Loading Multiple CSS Files </a:t>
            </a:r>
          </a:p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***(Very Important!!!)***</a:t>
            </a:r>
            <a:endParaRPr dirty="0"/>
          </a:p>
        </p:txBody>
      </p:sp>
      <p:pic>
        <p:nvPicPr>
          <p:cNvPr id="260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31560" y="762120"/>
            <a:ext cx="8544960" cy="3141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321480" y="3977280"/>
            <a:ext cx="8555040" cy="22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</a:rPr>
              <a:t> An incredibly powerful technique: deploying multiple CSS files simultaneously.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</a:rPr>
              <a:t> This lets developers to create complex designs made up of abounding design elements.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</a:rPr>
              <a:t> Just remember: </a:t>
            </a:r>
            <a:r>
              <a:rPr lang="en-US" b="1" i="1" u="sng" strike="noStrike" dirty="0">
                <a:solidFill>
                  <a:srgbClr val="000000"/>
                </a:solidFill>
                <a:latin typeface="Arial" panose="02080604020202020204" charset="0"/>
              </a:rPr>
              <a:t>the loading order matters!!!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6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(1-3_CSSFiles.html | </a:t>
            </a:r>
            <a:r>
              <a:rPr lang="x-none" alt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0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3-MultipleCSS)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What Browser?</a:t>
            </a:r>
          </a:p>
        </p:txBody>
      </p:sp>
      <p:sp>
        <p:nvSpPr>
          <p:cNvPr id="265" name="CustomShape 2"/>
          <p:cNvSpPr/>
          <p:nvPr/>
        </p:nvSpPr>
        <p:spPr>
          <a:xfrm>
            <a:off x="457200" y="1600200"/>
            <a:ext cx="8229240" cy="350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0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By a show of hands…</a:t>
            </a:r>
          </a:p>
          <a:p>
            <a:pPr algn="ctr">
              <a:lnSpc>
                <a:spcPct val="100000"/>
              </a:lnSpc>
            </a:pPr>
            <a:r>
              <a:rPr lang="en-US" sz="42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Which browser do you use?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Battle of the Browsers</a:t>
            </a:r>
          </a:p>
        </p:txBody>
      </p:sp>
      <p:pic>
        <p:nvPicPr>
          <p:cNvPr id="26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04920" y="1003320"/>
            <a:ext cx="3809520" cy="5057280"/>
          </a:xfrm>
          <a:prstGeom prst="rect">
            <a:avLst/>
          </a:prstGeom>
          <a:ln>
            <a:noFill/>
          </a:ln>
        </p:spPr>
      </p:pic>
      <p:sp>
        <p:nvSpPr>
          <p:cNvPr id="268" name="CustomShape 2"/>
          <p:cNvSpPr/>
          <p:nvPr/>
        </p:nvSpPr>
        <p:spPr>
          <a:xfrm>
            <a:off x="4343400" y="1307880"/>
            <a:ext cx="4701960" cy="41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Under the hood, web browsers often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render web pages differently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than their competition.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These disparities could mean HTML/CSS displaying differently in each web client.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Because of these potential divergences, web developers need to make their websites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cross-browser compatible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.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Reset.css (or Normalize.css)</a:t>
            </a:r>
          </a:p>
        </p:txBody>
      </p:sp>
      <p:pic>
        <p:nvPicPr>
          <p:cNvPr id="270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143000" y="783720"/>
            <a:ext cx="6867000" cy="3672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1" name="CustomShape 2"/>
          <p:cNvSpPr/>
          <p:nvPr/>
        </p:nvSpPr>
        <p:spPr>
          <a:xfrm>
            <a:off x="152280" y="4586760"/>
            <a:ext cx="8882280" cy="18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Reset.css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will “reset” all browser-specific CSS. This means your site will appear the same in all browsers.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However, you will have to re-style everything yourself.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7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</a:t>
            </a:r>
            <a:r>
              <a:rPr lang="x-none" alt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e</a:t>
            </a:r>
            <a:r>
              <a:rPr lang="en-US" sz="3600" i="1" strike="noStrike" dirty="0" err="1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xample.html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| </a:t>
            </a:r>
            <a:r>
              <a:rPr lang="x-none" alt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0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4-ResetCSS)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CSS Resets Matter</a:t>
            </a:r>
          </a:p>
        </p:txBody>
      </p:sp>
      <p:sp>
        <p:nvSpPr>
          <p:cNvPr id="275" name="CustomShape 2"/>
          <p:cNvSpPr/>
          <p:nvPr/>
        </p:nvSpPr>
        <p:spPr>
          <a:xfrm>
            <a:off x="304920" y="1295400"/>
            <a:ext cx="8740080" cy="380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It’s important for creating browser-compatible websites</a:t>
            </a:r>
            <a:endParaRPr lang="en-US"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It’s an example of using someone else’s CSS in </a:t>
            </a:r>
            <a:r>
              <a:rPr lang="en-US" sz="2200" i="1" u="sng" strike="noStrike" dirty="0">
                <a:solidFill>
                  <a:srgbClr val="000000"/>
                </a:solidFill>
                <a:latin typeface="Arial" panose="02080604020202020204" charset="0"/>
              </a:rPr>
              <a:t>your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website!!!</a:t>
            </a:r>
            <a:endParaRPr lang="en-US"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It’s a common Front-End Developer Interview question.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82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Follow the instructions given via Slack to incorporate a </a:t>
            </a:r>
            <a:r>
              <a:rPr lang="en-US" sz="2400" b="1" strike="noStrike" dirty="0" err="1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reset.css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file into a basic HTML file.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Note the impact the reset file makes after its inclusion.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84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10 min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Most Important of All….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5715000"/>
            <a:ext cx="8740775" cy="592776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Just Submit SOMETHING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(even if it seems pretty crummy)!</a:t>
            </a:r>
          </a:p>
        </p:txBody>
      </p:sp>
      <p:pic>
        <p:nvPicPr>
          <p:cNvPr id="1026" name="Picture 2" descr="http://theloushe.typepad.com/.a/6a00d83454c42469e201676183a3ad970b-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Internet</a:t>
            </a:r>
          </a:p>
        </p:txBody>
      </p:sp>
      <p:sp>
        <p:nvSpPr>
          <p:cNvPr id="287" name="CustomShape 2"/>
          <p:cNvSpPr/>
          <p:nvPr/>
        </p:nvSpPr>
        <p:spPr>
          <a:xfrm>
            <a:off x="409320" y="5518080"/>
            <a:ext cx="861012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A deep and complex diagram above on how the internet works.</a:t>
            </a:r>
          </a:p>
        </p:txBody>
      </p:sp>
      <p:pic>
        <p:nvPicPr>
          <p:cNvPr id="28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808560" y="945360"/>
            <a:ext cx="7812000" cy="428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World Will See Our Greatness!</a:t>
            </a:r>
          </a:p>
        </p:txBody>
      </p:sp>
      <p:sp>
        <p:nvSpPr>
          <p:cNvPr id="290" name="CustomShape 2"/>
          <p:cNvSpPr/>
          <p:nvPr/>
        </p:nvSpPr>
        <p:spPr>
          <a:xfrm>
            <a:off x="409320" y="5233680"/>
            <a:ext cx="8610120" cy="10643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GitHub provides hosting for static websites –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which means we can </a:t>
            </a:r>
            <a:r>
              <a:rPr lang="en-US" sz="2000" u="sng" strike="noStrike" dirty="0">
                <a:solidFill>
                  <a:srgbClr val="000000"/>
                </a:solidFill>
                <a:latin typeface="Arial" panose="02080604020202020204" charset="0"/>
              </a:rPr>
              <a:t>deploy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our websites and applications onto their servers for the world to see.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80" y="988860"/>
            <a:ext cx="6350000" cy="3810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Together Now…</a:t>
            </a:r>
          </a:p>
        </p:txBody>
      </p:sp>
      <p:sp>
        <p:nvSpPr>
          <p:cNvPr id="293" name="CustomShape 2"/>
          <p:cNvSpPr/>
          <p:nvPr/>
        </p:nvSpPr>
        <p:spPr>
          <a:xfrm>
            <a:off x="304920" y="2590920"/>
            <a:ext cx="8534160" cy="18577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Let’s all login to GitHub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(GitHub Pages Deployment - Personal)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Deploying Static Personal Site – GitHub Pages</a:t>
            </a:r>
            <a:endParaRPr dirty="0"/>
          </a:p>
        </p:txBody>
      </p:sp>
      <p:sp>
        <p:nvSpPr>
          <p:cNvPr id="297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Create a new repo that is named `_username_.</a:t>
            </a:r>
            <a:r>
              <a:rPr lang="en-US" sz="2400" dirty="0" err="1"/>
              <a:t>github.io</a:t>
            </a:r>
            <a:r>
              <a:rPr lang="en-US" sz="2400" dirty="0"/>
              <a:t>`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Navigate into a folder and clone the repo into it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Build your files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Add, commit, and push your changes into the repository</a:t>
            </a:r>
            <a:endParaRPr sz="24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Time to take your newfangled website and deploy it to the cloud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(in this case, GitHub Pages).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04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305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15 min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(GitHub Pages Deployment - Project)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Deploying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</a:rPr>
              <a:t>a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Static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</a:rPr>
              <a:t>Project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Site – GitHub Pages</a:t>
            </a:r>
            <a:endParaRPr dirty="0"/>
          </a:p>
        </p:txBody>
      </p:sp>
      <p:sp>
        <p:nvSpPr>
          <p:cNvPr id="297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 1. Create a new repository on your GitHub account. You can name this repository whatever you would like.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2. Once inside of the repository, create a new file and name it `</a:t>
            </a:r>
            <a:r>
              <a:rPr lang="en-US" dirty="0" err="1"/>
              <a:t>index.html</a:t>
            </a:r>
            <a:r>
              <a:rPr lang="en-US" dirty="0"/>
              <a:t>`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3. Add some very basic HTML into this file, save it, and then navigate into your repository's Settings tab.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4. Scroll down to the GitHub Pages section and then, in the section labeled "Source", select that you would like to use the master branch as your source.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5. Navigate to `&lt;username&gt;.</a:t>
            </a:r>
            <a:r>
              <a:rPr lang="en-US" dirty="0" err="1"/>
              <a:t>github.io</a:t>
            </a:r>
            <a:r>
              <a:rPr lang="en-US" dirty="0"/>
              <a:t>/&lt;</a:t>
            </a:r>
            <a:r>
              <a:rPr lang="en-US" dirty="0" err="1"/>
              <a:t>repositoryname</a:t>
            </a:r>
            <a:r>
              <a:rPr lang="en-US" dirty="0"/>
              <a:t>&gt;` and you will find that your new web page has gone live!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Build a newfangled website, and deploy it to GitHub Pages as a project instead of a personal site.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04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305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15 min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And Back to Git…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Warning!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</a:t>
            </a:r>
          </a:p>
        </p:txBody>
      </p:sp>
      <p:sp>
        <p:nvSpPr>
          <p:cNvPr id="313" name="CustomShape 2"/>
          <p:cNvSpPr/>
          <p:nvPr/>
        </p:nvSpPr>
        <p:spPr>
          <a:xfrm>
            <a:off x="2553840" y="1152720"/>
            <a:ext cx="4919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OMG. I HAZ THE GREATEST HTML IDEA!!!!!</a:t>
            </a:r>
          </a:p>
        </p:txBody>
      </p:sp>
      <p:sp>
        <p:nvSpPr>
          <p:cNvPr id="314" name="Line 3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1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sp>
        <p:nvSpPr>
          <p:cNvPr id="316" name="CustomShape 4"/>
          <p:cNvSpPr/>
          <p:nvPr/>
        </p:nvSpPr>
        <p:spPr>
          <a:xfrm>
            <a:off x="2534400" y="1642320"/>
            <a:ext cx="37609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</a:rPr>
              <a:t>SpongeSite.com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</a:t>
            </a:r>
          </a:p>
        </p:txBody>
      </p:sp>
      <p:pic>
        <p:nvPicPr>
          <p:cNvPr id="31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sp>
        <p:nvSpPr>
          <p:cNvPr id="319" name="Line 2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20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334200" y="897120"/>
            <a:ext cx="2514240" cy="2514240"/>
          </a:xfrm>
          <a:prstGeom prst="rect">
            <a:avLst/>
          </a:prstGeom>
          <a:ln>
            <a:noFill/>
          </a:ln>
        </p:spPr>
      </p:pic>
      <p:sp>
        <p:nvSpPr>
          <p:cNvPr id="321" name="CustomShape 3"/>
          <p:cNvSpPr/>
          <p:nvPr/>
        </p:nvSpPr>
        <p:spPr>
          <a:xfrm>
            <a:off x="2550600" y="1222200"/>
            <a:ext cx="1650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Arial" panose="02080604020202020204" charset="0"/>
              </a:rPr>
              <a:t>Programming Away…</a:t>
            </a:r>
          </a:p>
        </p:txBody>
      </p:sp>
      <p:pic>
        <p:nvPicPr>
          <p:cNvPr id="322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23" name="CustomShape 4"/>
          <p:cNvSpPr/>
          <p:nvPr/>
        </p:nvSpPr>
        <p:spPr>
          <a:xfrm>
            <a:off x="2564640" y="4516920"/>
            <a:ext cx="5245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Spongebob’s idea is dumb. We should call it…</a:t>
            </a:r>
          </a:p>
        </p:txBody>
      </p:sp>
      <p:sp>
        <p:nvSpPr>
          <p:cNvPr id="324" name="CustomShape 5"/>
          <p:cNvSpPr/>
          <p:nvPr/>
        </p:nvSpPr>
        <p:spPr>
          <a:xfrm>
            <a:off x="2563560" y="5074920"/>
            <a:ext cx="4169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</a:rPr>
              <a:t>PrincezzzSite.com</a:t>
            </a:r>
          </a:p>
        </p:txBody>
      </p:sp>
      <p:sp>
        <p:nvSpPr>
          <p:cNvPr id="325" name="Line 6"/>
          <p:cNvSpPr/>
          <p:nvPr/>
        </p:nvSpPr>
        <p:spPr>
          <a:xfrm flipV="1">
            <a:off x="2085840" y="474696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</a:t>
            </a:r>
          </a:p>
        </p:txBody>
      </p:sp>
      <p:pic>
        <p:nvPicPr>
          <p:cNvPr id="32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sp>
        <p:nvSpPr>
          <p:cNvPr id="328" name="Line 2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29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334200" y="897120"/>
            <a:ext cx="2514240" cy="2514240"/>
          </a:xfrm>
          <a:prstGeom prst="rect">
            <a:avLst/>
          </a:prstGeom>
          <a:ln>
            <a:noFill/>
          </a:ln>
        </p:spPr>
      </p:pic>
      <p:sp>
        <p:nvSpPr>
          <p:cNvPr id="330" name="CustomShape 3"/>
          <p:cNvSpPr/>
          <p:nvPr/>
        </p:nvSpPr>
        <p:spPr>
          <a:xfrm>
            <a:off x="2550600" y="1222200"/>
            <a:ext cx="1650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Arial" panose="02080604020202020204" charset="0"/>
              </a:rPr>
              <a:t>Programming Away…</a:t>
            </a:r>
          </a:p>
        </p:txBody>
      </p:sp>
      <p:pic>
        <p:nvPicPr>
          <p:cNvPr id="331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32" name="Line 4"/>
          <p:cNvSpPr/>
          <p:nvPr/>
        </p:nvSpPr>
        <p:spPr>
          <a:xfrm flipV="1">
            <a:off x="2085840" y="474696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3" name="CustomShape 5"/>
          <p:cNvSpPr/>
          <p:nvPr/>
        </p:nvSpPr>
        <p:spPr>
          <a:xfrm>
            <a:off x="2674440" y="4441680"/>
            <a:ext cx="1650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Arial" panose="02080604020202020204" charset="0"/>
              </a:rPr>
              <a:t>Programming Away…</a:t>
            </a:r>
          </a:p>
        </p:txBody>
      </p:sp>
      <p:pic>
        <p:nvPicPr>
          <p:cNvPr id="334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334200" y="3700080"/>
            <a:ext cx="2514240" cy="2514240"/>
          </a:xfrm>
          <a:prstGeom prst="rect">
            <a:avLst/>
          </a:prstGeom>
          <a:ln>
            <a:noFill/>
          </a:ln>
        </p:spPr>
      </p:pic>
      <p:sp>
        <p:nvSpPr>
          <p:cNvPr id="335" name="CustomShape 6"/>
          <p:cNvSpPr/>
          <p:nvPr/>
        </p:nvSpPr>
        <p:spPr>
          <a:xfrm flipV="1">
            <a:off x="4209120" y="2154240"/>
            <a:ext cx="2124720" cy="1115280"/>
          </a:xfrm>
          <a:prstGeom prst="straightConnector1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7"/>
          <p:cNvSpPr/>
          <p:nvPr/>
        </p:nvSpPr>
        <p:spPr>
          <a:xfrm>
            <a:off x="4209120" y="3315600"/>
            <a:ext cx="2124720" cy="1641600"/>
          </a:xfrm>
          <a:prstGeom prst="straightConnector1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8"/>
          <p:cNvSpPr/>
          <p:nvPr/>
        </p:nvSpPr>
        <p:spPr>
          <a:xfrm>
            <a:off x="2057400" y="2925720"/>
            <a:ext cx="3962160" cy="774360"/>
          </a:xfrm>
          <a:prstGeom prst="rect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9"/>
          <p:cNvSpPr/>
          <p:nvPr/>
        </p:nvSpPr>
        <p:spPr>
          <a:xfrm>
            <a:off x="2286000" y="2925720"/>
            <a:ext cx="3733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FFFFFF"/>
                </a:solidFill>
                <a:latin typeface="Arial" panose="02080604020202020204" charset="0"/>
              </a:rPr>
              <a:t>Now they have two completely </a:t>
            </a:r>
            <a:r>
              <a:rPr lang="en-US" b="1" i="1" u="sng" strike="noStrike">
                <a:solidFill>
                  <a:srgbClr val="FFFFFF"/>
                </a:solidFill>
                <a:latin typeface="Arial" panose="02080604020202020204" charset="0"/>
              </a:rPr>
              <a:t>different</a:t>
            </a:r>
            <a:r>
              <a:rPr lang="en-US" b="1" strike="noStrike">
                <a:solidFill>
                  <a:srgbClr val="FFFFFF"/>
                </a:solidFill>
                <a:latin typeface="Arial" panose="02080604020202020204" charset="0"/>
              </a:rPr>
              <a:t> versions.</a:t>
            </a:r>
          </a:p>
        </p:txBody>
      </p:sp>
      <p:sp>
        <p:nvSpPr>
          <p:cNvPr id="339" name="CustomShape 10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Tragedy #1</a:t>
            </a: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pic>
        <p:nvPicPr>
          <p:cNvPr id="341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42" name="CustomShape 1"/>
          <p:cNvSpPr/>
          <p:nvPr/>
        </p:nvSpPr>
        <p:spPr>
          <a:xfrm>
            <a:off x="2477520" y="1061640"/>
            <a:ext cx="321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Main Branch (Spongebob’s)</a:t>
            </a:r>
          </a:p>
        </p:txBody>
      </p:sp>
      <p:sp>
        <p:nvSpPr>
          <p:cNvPr id="343" name="CustomShape 2"/>
          <p:cNvSpPr/>
          <p:nvPr/>
        </p:nvSpPr>
        <p:spPr>
          <a:xfrm>
            <a:off x="4182840" y="5845320"/>
            <a:ext cx="191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Prince’s Branch</a:t>
            </a:r>
          </a:p>
        </p:txBody>
      </p:sp>
      <p:pic>
        <p:nvPicPr>
          <p:cNvPr id="344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475360" y="151236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5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611160" y="15048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6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466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7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8824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8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7018200" y="150300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49" name="CustomShape 3"/>
          <p:cNvSpPr/>
          <p:nvPr/>
        </p:nvSpPr>
        <p:spPr>
          <a:xfrm>
            <a:off x="2695680" y="24228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350" name="CustomShape 4"/>
          <p:cNvSpPr/>
          <p:nvPr/>
        </p:nvSpPr>
        <p:spPr>
          <a:xfrm>
            <a:off x="3815280" y="2419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351" name="CustomShape 5"/>
          <p:cNvSpPr/>
          <p:nvPr/>
        </p:nvSpPr>
        <p:spPr>
          <a:xfrm>
            <a:off x="489600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352" name="CustomShape 6"/>
          <p:cNvSpPr/>
          <p:nvPr/>
        </p:nvSpPr>
        <p:spPr>
          <a:xfrm>
            <a:off x="615132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353" name="CustomShape 7"/>
          <p:cNvSpPr/>
          <p:nvPr/>
        </p:nvSpPr>
        <p:spPr>
          <a:xfrm>
            <a:off x="726156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5</a:t>
            </a:r>
          </a:p>
        </p:txBody>
      </p:sp>
      <p:pic>
        <p:nvPicPr>
          <p:cNvPr id="354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90160" y="495648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55" name="CustomShape 8"/>
          <p:cNvSpPr/>
          <p:nvPr/>
        </p:nvSpPr>
        <p:spPr>
          <a:xfrm rot="5400000" flipH="1" flipV="1">
            <a:off x="3964680" y="3663720"/>
            <a:ext cx="2572560" cy="11880"/>
          </a:xfrm>
          <a:prstGeom prst="curvedConnector3">
            <a:avLst>
              <a:gd name="adj1" fmla="val 50000"/>
            </a:avLst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9"/>
          <p:cNvSpPr/>
          <p:nvPr/>
        </p:nvSpPr>
        <p:spPr>
          <a:xfrm flipV="1">
            <a:off x="33562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0"/>
          <p:cNvSpPr/>
          <p:nvPr/>
        </p:nvSpPr>
        <p:spPr>
          <a:xfrm flipV="1">
            <a:off x="44920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1"/>
          <p:cNvSpPr/>
          <p:nvPr/>
        </p:nvSpPr>
        <p:spPr>
          <a:xfrm flipV="1">
            <a:off x="5630760" y="193572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2"/>
          <p:cNvSpPr/>
          <p:nvPr/>
        </p:nvSpPr>
        <p:spPr>
          <a:xfrm flipV="1">
            <a:off x="676332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3"/>
          <p:cNvSpPr/>
          <p:nvPr/>
        </p:nvSpPr>
        <p:spPr>
          <a:xfrm>
            <a:off x="5311080" y="3231360"/>
            <a:ext cx="3832560" cy="13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Prince </a:t>
            </a:r>
            <a:r>
              <a:rPr lang="en-US" sz="1400" b="1" u="sng" strike="noStrike">
                <a:solidFill>
                  <a:srgbClr val="000000"/>
                </a:solidFill>
                <a:latin typeface="Arial" panose="02080604020202020204" charset="0"/>
              </a:rPr>
              <a:t>pushes </a:t>
            </a: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his code changes into the main branch.</a:t>
            </a:r>
          </a:p>
          <a:p>
            <a:pPr>
              <a:lnSpc>
                <a:spcPct val="100000"/>
              </a:lnSpc>
            </a:pPr>
            <a:endParaRPr lang="en-US" sz="1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If Prince is allowed to push his code, it could seriously ruin Spongebob’s vision and working code.</a:t>
            </a:r>
          </a:p>
        </p:txBody>
      </p:sp>
      <p:sp>
        <p:nvSpPr>
          <p:cNvPr id="361" name="CustomShape 14"/>
          <p:cNvSpPr/>
          <p:nvPr/>
        </p:nvSpPr>
        <p:spPr>
          <a:xfrm>
            <a:off x="5940000" y="1122480"/>
            <a:ext cx="3006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Spongebob continues programming</a:t>
            </a:r>
          </a:p>
        </p:txBody>
      </p:sp>
      <p:sp>
        <p:nvSpPr>
          <p:cNvPr id="362" name="CustomShape 15"/>
          <p:cNvSpPr/>
          <p:nvPr/>
        </p:nvSpPr>
        <p:spPr>
          <a:xfrm>
            <a:off x="5411880" y="2895480"/>
            <a:ext cx="3623040" cy="303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This is NON-IDEAL</a:t>
            </a:r>
          </a:p>
        </p:txBody>
      </p:sp>
      <p:sp>
        <p:nvSpPr>
          <p:cNvPr id="363" name="TextShape 16"/>
          <p:cNvSpPr txBox="1"/>
          <p:nvPr/>
        </p:nvSpPr>
        <p:spPr>
          <a:xfrm>
            <a:off x="304920" y="0"/>
            <a:ext cx="64580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Push vs Pull</a:t>
            </a: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Push vs Pull</a:t>
            </a:r>
          </a:p>
        </p:txBody>
      </p:sp>
      <p:pic>
        <p:nvPicPr>
          <p:cNvPr id="36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pic>
        <p:nvPicPr>
          <p:cNvPr id="366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67" name="CustomShape 2"/>
          <p:cNvSpPr/>
          <p:nvPr/>
        </p:nvSpPr>
        <p:spPr>
          <a:xfrm>
            <a:off x="2477520" y="1061640"/>
            <a:ext cx="321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Main Branch (Spongebob’s)</a:t>
            </a:r>
          </a:p>
        </p:txBody>
      </p:sp>
      <p:pic>
        <p:nvPicPr>
          <p:cNvPr id="368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475360" y="151236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69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611160" y="15048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70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466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7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8824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72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7018200" y="150300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73" name="CustomShape 3"/>
          <p:cNvSpPr/>
          <p:nvPr/>
        </p:nvSpPr>
        <p:spPr>
          <a:xfrm>
            <a:off x="2695680" y="24228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374" name="CustomShape 4"/>
          <p:cNvSpPr/>
          <p:nvPr/>
        </p:nvSpPr>
        <p:spPr>
          <a:xfrm>
            <a:off x="3815280" y="2419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375" name="CustomShape 5"/>
          <p:cNvSpPr/>
          <p:nvPr/>
        </p:nvSpPr>
        <p:spPr>
          <a:xfrm>
            <a:off x="489600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376" name="CustomShape 6"/>
          <p:cNvSpPr/>
          <p:nvPr/>
        </p:nvSpPr>
        <p:spPr>
          <a:xfrm>
            <a:off x="615132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377" name="CustomShape 7"/>
          <p:cNvSpPr/>
          <p:nvPr/>
        </p:nvSpPr>
        <p:spPr>
          <a:xfrm>
            <a:off x="726156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5</a:t>
            </a:r>
          </a:p>
        </p:txBody>
      </p:sp>
      <p:sp>
        <p:nvSpPr>
          <p:cNvPr id="378" name="CustomShape 8"/>
          <p:cNvSpPr/>
          <p:nvPr/>
        </p:nvSpPr>
        <p:spPr>
          <a:xfrm flipV="1">
            <a:off x="33562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9"/>
          <p:cNvSpPr/>
          <p:nvPr/>
        </p:nvSpPr>
        <p:spPr>
          <a:xfrm flipV="1">
            <a:off x="44920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10"/>
          <p:cNvSpPr/>
          <p:nvPr/>
        </p:nvSpPr>
        <p:spPr>
          <a:xfrm flipV="1">
            <a:off x="5630760" y="193572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11"/>
          <p:cNvSpPr/>
          <p:nvPr/>
        </p:nvSpPr>
        <p:spPr>
          <a:xfrm flipV="1">
            <a:off x="676332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12"/>
          <p:cNvSpPr/>
          <p:nvPr/>
        </p:nvSpPr>
        <p:spPr>
          <a:xfrm>
            <a:off x="5940000" y="1122480"/>
            <a:ext cx="3006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Spongebob continues programming</a:t>
            </a:r>
          </a:p>
        </p:txBody>
      </p:sp>
      <p:sp>
        <p:nvSpPr>
          <p:cNvPr id="383" name="CustomShape 13"/>
          <p:cNvSpPr/>
          <p:nvPr/>
        </p:nvSpPr>
        <p:spPr>
          <a:xfrm>
            <a:off x="4182840" y="5845320"/>
            <a:ext cx="191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Prince’s Branch</a:t>
            </a:r>
          </a:p>
        </p:txBody>
      </p:sp>
      <p:pic>
        <p:nvPicPr>
          <p:cNvPr id="384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90160" y="4956480"/>
            <a:ext cx="880560" cy="88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Push vs Pull</a:t>
            </a:r>
          </a:p>
        </p:txBody>
      </p:sp>
      <p:pic>
        <p:nvPicPr>
          <p:cNvPr id="386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pic>
        <p:nvPicPr>
          <p:cNvPr id="387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88" name="CustomShape 2"/>
          <p:cNvSpPr/>
          <p:nvPr/>
        </p:nvSpPr>
        <p:spPr>
          <a:xfrm>
            <a:off x="2477520" y="1061640"/>
            <a:ext cx="321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Main Branch (Spongebob’s)</a:t>
            </a:r>
          </a:p>
        </p:txBody>
      </p:sp>
      <p:pic>
        <p:nvPicPr>
          <p:cNvPr id="389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475360" y="151236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0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611160" y="15048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466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2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8824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3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7018200" y="150300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94" name="CustomShape 3"/>
          <p:cNvSpPr/>
          <p:nvPr/>
        </p:nvSpPr>
        <p:spPr>
          <a:xfrm>
            <a:off x="2695680" y="24228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395" name="CustomShape 4"/>
          <p:cNvSpPr/>
          <p:nvPr/>
        </p:nvSpPr>
        <p:spPr>
          <a:xfrm>
            <a:off x="3815280" y="2419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396" name="CustomShape 5"/>
          <p:cNvSpPr/>
          <p:nvPr/>
        </p:nvSpPr>
        <p:spPr>
          <a:xfrm>
            <a:off x="489600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397" name="CustomShape 6"/>
          <p:cNvSpPr/>
          <p:nvPr/>
        </p:nvSpPr>
        <p:spPr>
          <a:xfrm>
            <a:off x="615132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398" name="CustomShape 7"/>
          <p:cNvSpPr/>
          <p:nvPr/>
        </p:nvSpPr>
        <p:spPr>
          <a:xfrm>
            <a:off x="726156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5</a:t>
            </a:r>
          </a:p>
        </p:txBody>
      </p:sp>
      <p:sp>
        <p:nvSpPr>
          <p:cNvPr id="399" name="CustomShape 8"/>
          <p:cNvSpPr/>
          <p:nvPr/>
        </p:nvSpPr>
        <p:spPr>
          <a:xfrm flipV="1">
            <a:off x="33562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9"/>
          <p:cNvSpPr/>
          <p:nvPr/>
        </p:nvSpPr>
        <p:spPr>
          <a:xfrm flipV="1">
            <a:off x="44920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10"/>
          <p:cNvSpPr/>
          <p:nvPr/>
        </p:nvSpPr>
        <p:spPr>
          <a:xfrm flipV="1">
            <a:off x="5630760" y="193572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11"/>
          <p:cNvSpPr/>
          <p:nvPr/>
        </p:nvSpPr>
        <p:spPr>
          <a:xfrm flipV="1">
            <a:off x="676332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12"/>
          <p:cNvSpPr/>
          <p:nvPr/>
        </p:nvSpPr>
        <p:spPr>
          <a:xfrm>
            <a:off x="5940000" y="1122480"/>
            <a:ext cx="3006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Spongebob continues programming</a:t>
            </a:r>
          </a:p>
        </p:txBody>
      </p:sp>
      <p:sp>
        <p:nvSpPr>
          <p:cNvPr id="404" name="CustomShape 13"/>
          <p:cNvSpPr/>
          <p:nvPr/>
        </p:nvSpPr>
        <p:spPr>
          <a:xfrm>
            <a:off x="4182840" y="5845320"/>
            <a:ext cx="191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Prince’s Branch</a:t>
            </a:r>
          </a:p>
        </p:txBody>
      </p:sp>
      <p:pic>
        <p:nvPicPr>
          <p:cNvPr id="405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90160" y="495648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406" name="CustomShape 14"/>
          <p:cNvSpPr/>
          <p:nvPr/>
        </p:nvSpPr>
        <p:spPr>
          <a:xfrm>
            <a:off x="5340960" y="3380400"/>
            <a:ext cx="55296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?</a:t>
            </a:r>
          </a:p>
        </p:txBody>
      </p:sp>
      <p:sp>
        <p:nvSpPr>
          <p:cNvPr id="407" name="CustomShape 15"/>
          <p:cNvSpPr/>
          <p:nvPr/>
        </p:nvSpPr>
        <p:spPr>
          <a:xfrm>
            <a:off x="152280" y="3444840"/>
            <a:ext cx="5039640" cy="115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Because Spongebob controls the “master branch” he must elect to </a:t>
            </a:r>
            <a:r>
              <a:rPr lang="en-US" sz="1400" b="1" u="sng" strike="noStrike">
                <a:solidFill>
                  <a:srgbClr val="000000"/>
                </a:solidFill>
                <a:latin typeface="Arial" panose="02080604020202020204" charset="0"/>
              </a:rPr>
              <a:t>pull</a:t>
            </a: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 Prince’s Code. All Prince can do is submit a </a:t>
            </a: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“pull request”</a:t>
            </a:r>
          </a:p>
          <a:p>
            <a:pPr>
              <a:lnSpc>
                <a:spcPct val="100000"/>
              </a:lnSpc>
            </a:pPr>
            <a:endParaRPr lang="en-US" sz="1400" b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This is the ideal way to maintain code in version control.</a:t>
            </a:r>
          </a:p>
        </p:txBody>
      </p:sp>
      <p:sp>
        <p:nvSpPr>
          <p:cNvPr id="408" name="CustomShape 16"/>
          <p:cNvSpPr/>
          <p:nvPr/>
        </p:nvSpPr>
        <p:spPr>
          <a:xfrm>
            <a:off x="221040" y="3107880"/>
            <a:ext cx="4807800" cy="303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Ideal Approach – Using Pull Requests</a:t>
            </a:r>
          </a:p>
        </p:txBody>
      </p:sp>
      <p:sp>
        <p:nvSpPr>
          <p:cNvPr id="409" name="CustomShape 17"/>
          <p:cNvSpPr/>
          <p:nvPr/>
        </p:nvSpPr>
        <p:spPr>
          <a:xfrm rot="5400000" flipH="1" flipV="1">
            <a:off x="3964680" y="3663720"/>
            <a:ext cx="2572560" cy="11880"/>
          </a:xfrm>
          <a:prstGeom prst="curvedConnector3">
            <a:avLst>
              <a:gd name="adj1" fmla="val 50000"/>
            </a:avLst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304920" y="97920"/>
            <a:ext cx="6095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General Steps for Git Pull Requests</a:t>
            </a:r>
          </a:p>
        </p:txBody>
      </p:sp>
      <p:sp>
        <p:nvSpPr>
          <p:cNvPr id="411" name="CustomShape 2"/>
          <p:cNvSpPr/>
          <p:nvPr/>
        </p:nvSpPr>
        <p:spPr>
          <a:xfrm>
            <a:off x="409320" y="783720"/>
            <a:ext cx="8610120" cy="561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Create a new branch of on your local computer 
	</a:t>
            </a:r>
            <a:r>
              <a:rPr lang="en-US" sz="1700" i="1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1700" i="1" strike="noStrike" dirty="0">
                <a:solidFill>
                  <a:srgbClr val="000000"/>
                </a:solidFill>
                <a:latin typeface="Arial" panose="02080604020202020204" charset="0"/>
              </a:rPr>
              <a:t> branch &lt;BRANCH NAME&gt;</a:t>
            </a:r>
          </a:p>
          <a:p>
            <a:pPr>
              <a:lnSpc>
                <a:spcPct val="100000"/>
              </a:lnSpc>
            </a:pPr>
            <a:endParaRPr lang="en-US" sz="1700" i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Checkout that branch (locally) on your machine
	</a:t>
            </a:r>
            <a:r>
              <a:rPr lang="en-US" sz="1700" i="1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1700" i="1" strike="noStrike" dirty="0">
                <a:solidFill>
                  <a:srgbClr val="000000"/>
                </a:solidFill>
                <a:latin typeface="Arial" panose="02080604020202020204" charset="0"/>
              </a:rPr>
              <a:t> checkout &lt;BRANCH NAME&gt;</a:t>
            </a:r>
          </a:p>
          <a:p>
            <a:pPr>
              <a:lnSpc>
                <a:spcPct val="100000"/>
              </a:lnSpc>
            </a:pPr>
            <a:endParaRPr lang="en-US" sz="1700" i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 / Commit your changes (will automatically save to this branch)
	</a:t>
            </a:r>
            <a:r>
              <a:rPr lang="en-US" sz="1700" i="1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1700" i="1" strike="noStrike" dirty="0">
                <a:solidFill>
                  <a:srgbClr val="000000"/>
                </a:solidFill>
                <a:latin typeface="Arial" panose="02080604020202020204" charset="0"/>
              </a:rPr>
              <a:t> add –A</a:t>
            </a:r>
            <a:r>
              <a:rPr lang="en-US" sz="1700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1700" i="1" strike="noStrike" dirty="0">
                <a:solidFill>
                  <a:srgbClr val="000000"/>
                </a:solidFill>
                <a:latin typeface="Arial" panose="02080604020202020204" charset="0"/>
              </a:rPr>
              <a:t>
	</a:t>
            </a:r>
            <a:r>
              <a:rPr lang="en-US" sz="1700" i="1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1700" i="1" strike="noStrike" dirty="0">
                <a:solidFill>
                  <a:srgbClr val="000000"/>
                </a:solidFill>
                <a:latin typeface="Arial" panose="02080604020202020204" charset="0"/>
              </a:rPr>
              <a:t> commit –m “Comment”</a:t>
            </a:r>
          </a:p>
          <a:p>
            <a:pPr>
              <a:lnSpc>
                <a:spcPct val="100000"/>
              </a:lnSpc>
            </a:pPr>
            <a:endParaRPr lang="en-US" sz="1700" i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Push your branch to GitHub</a:t>
            </a:r>
          </a:p>
          <a:p>
            <a:pPr>
              <a:lnSpc>
                <a:spcPct val="100000"/>
              </a:lnSpc>
            </a:pPr>
            <a:r>
              <a:rPr lang="en-US" sz="1700" strike="noStrike" dirty="0">
                <a:solidFill>
                  <a:srgbClr val="000000"/>
                </a:solidFill>
                <a:latin typeface="Arial" panose="02080604020202020204" charset="0"/>
              </a:rPr>
              <a:t>	</a:t>
            </a:r>
            <a:r>
              <a:rPr lang="en-US" sz="1700" i="1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1700" i="1" strike="noStrike" dirty="0">
                <a:solidFill>
                  <a:srgbClr val="000000"/>
                </a:solidFill>
                <a:latin typeface="Arial" panose="02080604020202020204" charset="0"/>
              </a:rPr>
              <a:t> push origin &lt;BRANCH NAME&gt;</a:t>
            </a:r>
          </a:p>
          <a:p>
            <a:pPr>
              <a:lnSpc>
                <a:spcPct val="100000"/>
              </a:lnSpc>
            </a:pPr>
            <a:endParaRPr lang="en-US" sz="1700" i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Submit a Pull Request on GitHub</a:t>
            </a:r>
          </a:p>
          <a:p>
            <a:pPr>
              <a:lnSpc>
                <a:spcPct val="100000"/>
              </a:lnSpc>
            </a:pPr>
            <a:endParaRPr lang="en-US" sz="20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Other user must accept these changes on GitHub</a:t>
            </a:r>
          </a:p>
          <a:p>
            <a:pPr>
              <a:lnSpc>
                <a:spcPct val="100000"/>
              </a:lnSpc>
            </a:pPr>
            <a:endParaRPr lang="en-US" sz="20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700" i="1" strike="noStrike" dirty="0">
                <a:solidFill>
                  <a:srgbClr val="000000"/>
                </a:solidFill>
                <a:latin typeface="Arial" panose="02080604020202020204" charset="0"/>
              </a:rPr>
              <a:t>	</a:t>
            </a:r>
          </a:p>
          <a:p>
            <a:pPr>
              <a:lnSpc>
                <a:spcPct val="100000"/>
              </a:lnSpc>
            </a:pPr>
            <a:endParaRPr lang="en-US" sz="1700" i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700" strike="noStrike" dirty="0">
                <a:solidFill>
                  <a:srgbClr val="000000"/>
                </a:solidFill>
                <a:latin typeface="Arial" panose="02080604020202020204" charset="0"/>
              </a:rPr>
              <a:t>
	</a:t>
            </a:r>
          </a:p>
          <a:p>
            <a:pPr>
              <a:lnSpc>
                <a:spcPct val="100000"/>
              </a:lnSpc>
            </a:pPr>
            <a:endParaRPr lang="en-US" sz="17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413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Git Pull Request</a:t>
            </a:r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"/>
          <p:cNvSpPr/>
          <p:nvPr/>
        </p:nvSpPr>
        <p:spPr>
          <a:xfrm>
            <a:off x="304920" y="914400"/>
            <a:ext cx="868644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</a:p>
          <a:p>
            <a:pPr>
              <a:lnSpc>
                <a:spcPct val="100000"/>
              </a:lnSpc>
            </a:pP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Time to take your newfound collaborative git skills to the real-world. Find a partner and follow the steps sent via slack to 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Share each other’s code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Make modifications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Submit a Pull Request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Accept the Pull Changes</a:t>
            </a:r>
          </a:p>
        </p:txBody>
      </p:sp>
      <p:sp>
        <p:nvSpPr>
          <p:cNvPr id="41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Follow our Guide!</a:t>
            </a:r>
          </a:p>
        </p:txBody>
      </p:sp>
      <p:pic>
        <p:nvPicPr>
          <p:cNvPr id="41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838080"/>
            <a:ext cx="3805920" cy="5060880"/>
          </a:xfrm>
          <a:prstGeom prst="rect">
            <a:avLst/>
          </a:prstGeom>
          <a:ln>
            <a:noFill/>
          </a:ln>
        </p:spPr>
      </p:pic>
      <p:sp>
        <p:nvSpPr>
          <p:cNvPr id="419" name="CustomShape 2"/>
          <p:cNvSpPr/>
          <p:nvPr/>
        </p:nvSpPr>
        <p:spPr>
          <a:xfrm>
            <a:off x="4343400" y="2819520"/>
            <a:ext cx="4676040" cy="89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</a:rPr>
              <a:t>Step-by-step guide </a:t>
            </a:r>
          </a:p>
          <a:p>
            <a:pPr algn="ctr"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</a:rPr>
              <a:t>on creating Git Pull Requests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152400" y="653854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Today is going to be a bit tough.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55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But trust us! </a:t>
            </a:r>
          </a:p>
          <a:p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It will all look easy a few weeks from now.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F8D9D-587F-4D45-A253-470191CF9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35633"/>
            <a:ext cx="5711286" cy="366236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Don’t Worry!</a:t>
            </a:r>
          </a:p>
        </p:txBody>
      </p:sp>
      <p:sp>
        <p:nvSpPr>
          <p:cNvPr id="421" name="CustomShape 2"/>
          <p:cNvSpPr/>
          <p:nvPr/>
        </p:nvSpPr>
        <p:spPr>
          <a:xfrm>
            <a:off x="304920" y="205740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We’ll be coming back to this.</a:t>
            </a:r>
          </a:p>
        </p:txBody>
      </p:sp>
      <p:sp>
        <p:nvSpPr>
          <p:cNvPr id="422" name="CustomShape 3"/>
          <p:cNvSpPr/>
          <p:nvPr/>
        </p:nvSpPr>
        <p:spPr>
          <a:xfrm>
            <a:off x="287280" y="312408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You won’t need this fully until </a:t>
            </a:r>
            <a:r>
              <a:rPr lang="x-none" sz="24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 bit later.</a:t>
            </a:r>
            <a:endParaRPr lang="x-none"/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Practice At Home</a:t>
            </a:r>
          </a:p>
        </p:txBody>
      </p:sp>
      <p:sp>
        <p:nvSpPr>
          <p:cNvPr id="424" name="CustomShape 2"/>
          <p:cNvSpPr/>
          <p:nvPr/>
        </p:nvSpPr>
        <p:spPr>
          <a:xfrm>
            <a:off x="304920" y="205740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But practice when you can!</a:t>
            </a:r>
          </a:p>
        </p:txBody>
      </p:sp>
      <p:sp>
        <p:nvSpPr>
          <p:cNvPr id="425" name="CustomShape 3"/>
          <p:cNvSpPr/>
          <p:nvPr/>
        </p:nvSpPr>
        <p:spPr>
          <a:xfrm>
            <a:off x="287280" y="312408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You don’t need a partner to submit pull requests!</a:t>
            </a: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Recap + Reassurances</a:t>
            </a: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.studiocalico.com/pictures/images/000/331/522/large/You_Got_This_Background_original.jpg?14320530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-76200"/>
            <a:ext cx="86868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Questions?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Don’t expect to understand EVERYTHING at once. </a:t>
            </a:r>
          </a:p>
          <a:p>
            <a:endParaRPr lang="en-US" sz="4000" b="1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4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Today is all about getting immersed.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Recap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1821</Words>
  <Application>Microsoft Macintosh PowerPoint</Application>
  <PresentationFormat>On-screen Show (4:3)</PresentationFormat>
  <Paragraphs>393</Paragraphs>
  <Slides>74</Slides>
  <Notes>63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Arial</vt:lpstr>
      <vt:lpstr>Calibri</vt:lpstr>
      <vt:lpstr>Calibri Light</vt:lpstr>
      <vt:lpstr>Roboto</vt:lpstr>
      <vt:lpstr>Main_Unbranded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Lingering Questions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Coming Soon! </vt:lpstr>
      <vt:lpstr>LUNCH (30 mins)</vt:lpstr>
      <vt:lpstr>Chrome Inspector Part Duex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 + Reassurances</vt:lpstr>
      <vt:lpstr>PowerPoint Presentation</vt:lpstr>
      <vt:lpstr>Questions?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Franklin Dawes</cp:lastModifiedBy>
  <cp:revision>1519</cp:revision>
  <cp:lastPrinted>2017-05-13T15:45:23Z</cp:lastPrinted>
  <dcterms:created xsi:type="dcterms:W3CDTF">2017-05-13T15:45:23Z</dcterms:created>
  <dcterms:modified xsi:type="dcterms:W3CDTF">2018-03-07T13:22:40Z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